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84" r:id="rId5"/>
    <p:sldId id="267" r:id="rId6"/>
    <p:sldId id="268" r:id="rId7"/>
    <p:sldId id="279" r:id="rId8"/>
    <p:sldId id="269" r:id="rId9"/>
    <p:sldId id="270" r:id="rId10"/>
    <p:sldId id="259" r:id="rId11"/>
    <p:sldId id="280" r:id="rId12"/>
    <p:sldId id="260" r:id="rId13"/>
    <p:sldId id="261" r:id="rId14"/>
    <p:sldId id="262" r:id="rId15"/>
    <p:sldId id="263" r:id="rId16"/>
    <p:sldId id="281" r:id="rId17"/>
    <p:sldId id="264" r:id="rId18"/>
    <p:sldId id="265" r:id="rId19"/>
    <p:sldId id="266" r:id="rId20"/>
    <p:sldId id="271" r:id="rId21"/>
    <p:sldId id="282" r:id="rId22"/>
    <p:sldId id="272" r:id="rId23"/>
    <p:sldId id="273" r:id="rId24"/>
    <p:sldId id="274" r:id="rId25"/>
    <p:sldId id="275" r:id="rId26"/>
    <p:sldId id="283" r:id="rId27"/>
    <p:sldId id="276" r:id="rId28"/>
    <p:sldId id="277" r:id="rId29"/>
    <p:sldId id="278" r:id="rId3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 autoAdjust="0"/>
    <p:restoredTop sz="94697" autoAdjust="0"/>
  </p:normalViewPr>
  <p:slideViewPr>
    <p:cSldViewPr snapToGrid="0" snapToObjects="1">
      <p:cViewPr varScale="1">
        <p:scale>
          <a:sx n="120" d="100"/>
          <a:sy n="120" d="100"/>
        </p:scale>
        <p:origin x="816" y="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4CEBE-583A-A147-B7FC-A45C6D92E3BB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32689C-D6CC-6544-B056-9F6CBB567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74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763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26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169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544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76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738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5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D377FE-44DF-502F-0857-5424C7D5C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0CAF52-CF85-2A09-B9DF-E200A882D3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4E3C0B-4B5A-5D72-BBA3-8EA2FE375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861A93-A27C-C44F-8752-2068621A55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0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09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t>Update on TORC1 and TORC2 Phylogenetics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marL="0" lvl="0" indent="0">
              <a:buNone/>
            </a:pPr>
            <a:br>
              <a:rPr dirty="0"/>
            </a:br>
            <a:br>
              <a:rPr dirty="0"/>
            </a:br>
            <a:r>
              <a:rPr dirty="0"/>
              <a:t>Kyle Johnson</a:t>
            </a:r>
            <a:r>
              <a:rPr lang="en-US" dirty="0"/>
              <a:t> and</a:t>
            </a:r>
            <a:r>
              <a:rPr dirty="0"/>
              <a:t> </a:t>
            </a:r>
            <a:r>
              <a:rPr dirty="0" err="1"/>
              <a:t>Dellara</a:t>
            </a:r>
            <a:r>
              <a:rPr lang="en-US" dirty="0" err="1"/>
              <a:t>a</a:t>
            </a:r>
            <a:r>
              <a:rPr dirty="0" err="1"/>
              <a:t>m</a:t>
            </a:r>
            <a:r>
              <a:rPr lang="en-US" dirty="0"/>
              <a:t> </a:t>
            </a:r>
            <a:r>
              <a:rPr lang="en-US" dirty="0" err="1"/>
              <a:t>Pourkeramati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2025-01-2</a:t>
            </a:r>
            <a:r>
              <a:rPr lang="en-US" dirty="0"/>
              <a:t>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RICTOR very prevalent across the different Super Groups</a:t>
            </a:r>
          </a:p>
          <a:p>
            <a:pPr lvl="0"/>
            <a:r>
              <a:t>Found especially within the Excavates and the SAR Groups</a:t>
            </a:r>
          </a:p>
          <a:p>
            <a:pPr lvl="0"/>
            <a:r>
              <a:t>Some hits were found in the Archaeplastida grouping</a:t>
            </a:r>
          </a:p>
          <a:p>
            <a:pPr lvl="0"/>
            <a:r>
              <a:t>SRA analysis required to officially confirm presence</a:t>
            </a:r>
          </a:p>
          <a:p>
            <a:pPr lvl="0"/>
            <a:r>
              <a:t>Possible issues with contamination in Streptophyta specifically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798D-A3D5-6F3A-FB04-733F0ABA0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 RICTOR Tree</a:t>
            </a:r>
          </a:p>
        </p:txBody>
      </p:sp>
      <p:pic>
        <p:nvPicPr>
          <p:cNvPr id="4" name="Picture 1" descr="Presentation_Slides_Phylogenetics2_files/figure-pptx/unnamed-chunk-26-1.jpeg">
            <a:extLst>
              <a:ext uri="{FF2B5EF4-FFF2-40B4-BE49-F238E27FC236}">
                <a16:creationId xmlns:a16="http://schemas.microsoft.com/office/drawing/2014/main" id="{D0517616-EFF5-9B43-4AAE-C3CF4B170708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10188" y="898528"/>
            <a:ext cx="4088323" cy="408832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78419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Combined </a:t>
            </a:r>
            <a:r>
              <a:rPr lang="en-US" dirty="0"/>
              <a:t>RICTOR</a:t>
            </a:r>
            <a:r>
              <a:rPr dirty="0"/>
              <a:t> Tree</a:t>
            </a:r>
          </a:p>
        </p:txBody>
      </p:sp>
      <p:pic>
        <p:nvPicPr>
          <p:cNvPr id="3" name="Picture 1" descr="Presentation_Slides_Phylogenetics--2-_files/figure-pptx/unnamed-chunk-10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50168" y="898357"/>
            <a:ext cx="4299285" cy="395437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Relative to Total Species Surveyed</a:t>
            </a:r>
          </a:p>
        </p:txBody>
      </p:sp>
      <p:pic>
        <p:nvPicPr>
          <p:cNvPr id="3" name="Picture 1" descr="Presentation_Slides_Phylogenetics--2-_files/figure-pptx/unnamed-chunk-11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82516" y="1201821"/>
            <a:ext cx="4178968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Score Distribution</a:t>
            </a:r>
          </a:p>
        </p:txBody>
      </p:sp>
      <p:pic>
        <p:nvPicPr>
          <p:cNvPr id="3" name="Picture 1" descr="Presentation_Slides_Phylogenetics--2-_files/figure-pptx/unnamed-chunk-12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26368" y="1217863"/>
            <a:ext cx="4291263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SIN1 much more rare in most Super Groups</a:t>
            </a:r>
          </a:p>
          <a:p>
            <a:pPr lvl="0"/>
            <a:r>
              <a:t>Predominately in the Oomycota group (Pseudo-Fungi)</a:t>
            </a:r>
          </a:p>
          <a:p>
            <a:pPr lvl="0"/>
            <a:r>
              <a:t>Very Prevalent within the Ciliates</a:t>
            </a:r>
          </a:p>
          <a:p>
            <a:pPr lvl="0"/>
            <a:r>
              <a:t>Some random hits detected in Chlorophyta and Streptophyta</a:t>
            </a:r>
          </a:p>
          <a:p>
            <a:pPr lvl="0"/>
            <a:r>
              <a:t>Further SRA analysis required to rule out their presence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C884F4-FEBC-66DB-BE1F-CA7836E31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737FC-9A11-8835-914E-2191BBD22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SIN1 Tree</a:t>
            </a:r>
          </a:p>
        </p:txBody>
      </p:sp>
      <p:pic>
        <p:nvPicPr>
          <p:cNvPr id="4" name="Picture 1" descr="Presentation_Slides_Phylogenetics2_files/figure-pptx/unnamed-chunk-27-1.jpeg">
            <a:extLst>
              <a:ext uri="{FF2B5EF4-FFF2-40B4-BE49-F238E27FC236}">
                <a16:creationId xmlns:a16="http://schemas.microsoft.com/office/drawing/2014/main" id="{8B56E790-8FC0-1854-6B0B-97D7BFF3C669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6410" y="1063229"/>
            <a:ext cx="3925047" cy="392504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98823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SIN1 Tree</a:t>
            </a:r>
          </a:p>
        </p:txBody>
      </p:sp>
      <p:pic>
        <p:nvPicPr>
          <p:cNvPr id="3" name="Picture 1" descr="Presentation_Slides_Phylogenetics--2-_files/figure-pptx/unnamed-chunk-13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86526" y="847986"/>
            <a:ext cx="4408688" cy="399148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Relative to Total Species Surveyed</a:t>
            </a:r>
          </a:p>
        </p:txBody>
      </p:sp>
      <p:pic>
        <p:nvPicPr>
          <p:cNvPr id="3" name="Picture 1" descr="Presentation_Slides_Phylogenetics--2-_files/figure-pptx/unnamed-chunk-14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98558" y="1193800"/>
            <a:ext cx="4146884" cy="3530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Score Distribution</a:t>
            </a:r>
          </a:p>
        </p:txBody>
      </p:sp>
      <p:pic>
        <p:nvPicPr>
          <p:cNvPr id="3" name="Picture 1" descr="Presentation_Slides_Phylogenetics--2-_files/figure-pptx/unnamed-chunk-15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44416" y="1177758"/>
            <a:ext cx="4255168" cy="346643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Initial Thoughts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Originally did by the following:</a:t>
            </a:r>
          </a:p>
          <a:p>
            <a:pPr lvl="0"/>
            <a:r>
              <a:t>Parasites, Photosynthetic symbiotes, Ciliates</a:t>
            </a:r>
          </a:p>
          <a:p>
            <a:pPr lvl="0"/>
            <a:r>
              <a:t>Found some out-lier organisms which are unicellular</a:t>
            </a:r>
          </a:p>
          <a:p>
            <a:pPr lvl="0"/>
            <a:r>
              <a:t>In Stramenopiles, fairly uniform distribution of TOR Components</a:t>
            </a:r>
          </a:p>
          <a:p>
            <a:pPr lvl="0"/>
            <a:r>
              <a:t>Rhizaria information is unreliable at current moment</a:t>
            </a:r>
          </a:p>
          <a:p>
            <a:pPr lvl="0"/>
            <a:r>
              <a:t>Alveolata contained wide majority of parastic organisms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TOR found across nearly every single species sampled</a:t>
            </a:r>
          </a:p>
          <a:p>
            <a:pPr lvl="0"/>
            <a:r>
              <a:t>Orgininally thought that all parasites lacked TOR, results suggest some remnant</a:t>
            </a:r>
          </a:p>
          <a:p>
            <a:pPr lvl="0"/>
            <a:r>
              <a:t>Very strong clustering into Group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B6CDF-240A-2E2D-E0BA-41BDC4F0E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D13D9-1720-4B57-C5DA-C116C63FB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TOR Tree</a:t>
            </a:r>
          </a:p>
        </p:txBody>
      </p:sp>
      <p:pic>
        <p:nvPicPr>
          <p:cNvPr id="4" name="Picture 1" descr="Presentation_Slides_Phylogenetics2_files/figure-pptx/unnamed-chunk-29-1.jpeg">
            <a:extLst>
              <a:ext uri="{FF2B5EF4-FFF2-40B4-BE49-F238E27FC236}">
                <a16:creationId xmlns:a16="http://schemas.microsoft.com/office/drawing/2014/main" id="{05E56C66-A568-DEF4-1BDF-52FD6537B223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6549" y="1196997"/>
            <a:ext cx="3739403" cy="373940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248393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TOR Tree</a:t>
            </a:r>
          </a:p>
        </p:txBody>
      </p:sp>
      <p:pic>
        <p:nvPicPr>
          <p:cNvPr id="3" name="Picture 1" descr="Presentation_Slides_Phylogenetics--2-_files/figure-pptx/unnamed-chunk-19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300595"/>
            <a:ext cx="3636926" cy="363692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Relative to Total Species Surveyed</a:t>
            </a:r>
          </a:p>
        </p:txBody>
      </p:sp>
      <p:pic>
        <p:nvPicPr>
          <p:cNvPr id="3" name="Picture 1" descr="Presentation_Slides_Phylogenetics--2-_files/figure-pptx/unnamed-chunk-20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70747" y="1201821"/>
            <a:ext cx="4002505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Score Distribution</a:t>
            </a:r>
          </a:p>
        </p:txBody>
      </p:sp>
      <p:pic>
        <p:nvPicPr>
          <p:cNvPr id="3" name="Picture 1" descr="Presentation_Slides_Phylogenetics--2-_files/figure-pptx/unnamed-chunk-21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Very segregated results across phylum/Super Group</a:t>
            </a:r>
          </a:p>
          <a:p>
            <a:pPr lvl="0"/>
            <a:r>
              <a:t>Some mixing, likely due to the repeat nature of the protein</a:t>
            </a:r>
          </a:p>
          <a:p>
            <a:pPr lvl="0"/>
            <a:r>
              <a:t>Alveolata tended to have the lowest scores overall for this protein</a:t>
            </a:r>
          </a:p>
          <a:p>
            <a:pPr lvl="0"/>
            <a:r>
              <a:t>Parasites tend to be found in the Alveolatas, supsected reason for low score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5F378-E9B1-75CB-0239-36176A063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B88D7-96B3-A97D-EC75-CCE3281BF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LST8 Tree</a:t>
            </a:r>
          </a:p>
        </p:txBody>
      </p:sp>
      <p:pic>
        <p:nvPicPr>
          <p:cNvPr id="4" name="Picture 1" descr="Presentation_Slides_Phylogenetics2_files/figure-pptx/unnamed-chunk-22-1.jpeg">
            <a:extLst>
              <a:ext uri="{FF2B5EF4-FFF2-40B4-BE49-F238E27FC236}">
                <a16:creationId xmlns:a16="http://schemas.microsoft.com/office/drawing/2014/main" id="{7DA7FA1E-F292-CDBC-EF67-7020ED718BCF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6549" y="1063229"/>
            <a:ext cx="3820085" cy="382008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395067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LST8 Tree</a:t>
            </a:r>
          </a:p>
        </p:txBody>
      </p:sp>
      <p:pic>
        <p:nvPicPr>
          <p:cNvPr id="3" name="Picture 1" descr="Presentation_Slides_Phylogenetics--2-_files/figure-pptx/unnamed-chunk-22-1.jpe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199" y="873347"/>
            <a:ext cx="3711353" cy="371135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Relative to Total Species Surveyed</a:t>
            </a:r>
          </a:p>
        </p:txBody>
      </p:sp>
      <p:pic>
        <p:nvPicPr>
          <p:cNvPr id="3" name="Picture 1" descr="Presentation_Slides_Phylogenetics--2-_files/figure-pptx/unnamed-chunk-23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Score Distribution</a:t>
            </a:r>
          </a:p>
        </p:txBody>
      </p:sp>
      <p:pic>
        <p:nvPicPr>
          <p:cNvPr id="3" name="Picture 1" descr="Presentation_Slides_Phylogenetics--2-_files/figure-pptx/unnamed-chunk-24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Continued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Expanded research parameters to include the following:</a:t>
            </a:r>
          </a:p>
          <a:p>
            <a:pPr lvl="0"/>
            <a:r>
              <a:t>For Archaeplastida: Streptophyta, chlorophyta, rhodophyta</a:t>
            </a:r>
          </a:p>
          <a:p>
            <a:pPr lvl="0"/>
            <a:r>
              <a:t>For Excavata: Discoba and Metamonada</a:t>
            </a:r>
          </a:p>
          <a:p>
            <a:pPr lvl="0"/>
            <a:r>
              <a:t>Currently looking for more information about Rhizaria</a:t>
            </a:r>
          </a:p>
          <a:p>
            <a:pPr lvl="0"/>
            <a:r>
              <a:t>Beginning SRA work to rule out/in some outlier species in all supergroups</a:t>
            </a:r>
          </a:p>
          <a:p>
            <a:pPr lvl="0"/>
            <a:r>
              <a:t>Expanding the phylogenetic trees for the protein components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8EEA6-00F8-1D20-3289-7DB132599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/>
          <a:lstStyle/>
          <a:p>
            <a:r>
              <a:rPr lang="en-US" dirty="0"/>
              <a:t>Super Groups Review</a:t>
            </a:r>
          </a:p>
        </p:txBody>
      </p:sp>
      <p:pic>
        <p:nvPicPr>
          <p:cNvPr id="6" name="Picture 5" descr="A diagram of different types of superimposed&#10;&#10;Description automatically generated">
            <a:extLst>
              <a:ext uri="{FF2B5EF4-FFF2-40B4-BE49-F238E27FC236}">
                <a16:creationId xmlns:a16="http://schemas.microsoft.com/office/drawing/2014/main" id="{DC515F86-86C7-5549-869C-814F224EE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057" y="815665"/>
            <a:ext cx="8473440" cy="422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853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RAPTOR found across all Super Groups</a:t>
            </a:r>
          </a:p>
          <a:p>
            <a:pPr lvl="0"/>
            <a:r>
              <a:t>Major exception found within the Ciliates who lack entirely</a:t>
            </a:r>
          </a:p>
          <a:p>
            <a:pPr lvl="0"/>
            <a:r>
              <a:t>Results indicate the presence of One RAPTOR at minimum. More likely (see A.thaliana)</a:t>
            </a:r>
          </a:p>
          <a:p>
            <a:pPr lvl="0"/>
            <a:r>
              <a:t>Very clustered results. I.E. RAPTOR proteins tend to stay very close to Group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RAPTOR Tree</a:t>
            </a:r>
          </a:p>
        </p:txBody>
      </p:sp>
      <p:pic>
        <p:nvPicPr>
          <p:cNvPr id="3" name="Picture 1" descr="Presentation_Slides_Phylogenetics--2-_files/figure-pptx/unnamed-chunk-16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0379" y="1193800"/>
            <a:ext cx="3830721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8F79-C3AB-2FC1-F75E-2973067C5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 RAPTOR Tree</a:t>
            </a:r>
          </a:p>
        </p:txBody>
      </p:sp>
      <p:pic>
        <p:nvPicPr>
          <p:cNvPr id="5" name="Picture 1" descr="Presentation_Slides_Phylogenetics2_files/figure-pptx/unnamed-chunk-28-1.jpeg">
            <a:extLst>
              <a:ext uri="{FF2B5EF4-FFF2-40B4-BE49-F238E27FC236}">
                <a16:creationId xmlns:a16="http://schemas.microsoft.com/office/drawing/2014/main" id="{E05C5A46-3E1F-A41E-0D1B-B33B3B040BDB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80446" y="1063229"/>
            <a:ext cx="4046818" cy="404681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95338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Relative to Total Species Surveyed</a:t>
            </a:r>
          </a:p>
        </p:txBody>
      </p:sp>
      <p:pic>
        <p:nvPicPr>
          <p:cNvPr id="3" name="Picture 1" descr="Presentation_Slides_Phylogenetics--2-_files/figure-pptx/unnamed-chunk-17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0379" y="1193800"/>
            <a:ext cx="3946358" cy="3530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Score Distribution</a:t>
            </a:r>
          </a:p>
        </p:txBody>
      </p:sp>
      <p:pic>
        <p:nvPicPr>
          <p:cNvPr id="3" name="Picture 1" descr="Presentation_Slides_Phylogenetics--2-_files/figure-pptx/unnamed-chunk-18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22358" y="1055208"/>
            <a:ext cx="4170947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418</Words>
  <Application>Microsoft Office PowerPoint</Application>
  <PresentationFormat>On-screen Show (16:9)</PresentationFormat>
  <Paragraphs>82</Paragraphs>
  <Slides>29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Update on TORC1 and TORC2 Phylogenetics</vt:lpstr>
      <vt:lpstr>Initial Thoughts Slide</vt:lpstr>
      <vt:lpstr>Continued Work</vt:lpstr>
      <vt:lpstr>Super Groups Review</vt:lpstr>
      <vt:lpstr>RAPTOR Results</vt:lpstr>
      <vt:lpstr>Combined RAPTOR Tree</vt:lpstr>
      <vt:lpstr>Combined RAPTOR Tree</vt:lpstr>
      <vt:lpstr>RAPTOR Relative to Total Species Surveyed</vt:lpstr>
      <vt:lpstr>RAPTOR Score Distribution</vt:lpstr>
      <vt:lpstr>RICTOR Results</vt:lpstr>
      <vt:lpstr>Combined RICTOR Tree</vt:lpstr>
      <vt:lpstr>Combined RICTOR Tree</vt:lpstr>
      <vt:lpstr>RICTOR Relative to Total Species Surveyed</vt:lpstr>
      <vt:lpstr>RICTOR Score Distribution</vt:lpstr>
      <vt:lpstr>SIN1 Results</vt:lpstr>
      <vt:lpstr>Combined SIN1 Tree</vt:lpstr>
      <vt:lpstr>Combined SIN1 Tree</vt:lpstr>
      <vt:lpstr>SIN1 Relative to Total Species Surveyed</vt:lpstr>
      <vt:lpstr>SIN1 Score Distribution</vt:lpstr>
      <vt:lpstr>TOR Results</vt:lpstr>
      <vt:lpstr>Combined TOR Tree</vt:lpstr>
      <vt:lpstr>Combined TOR Tree</vt:lpstr>
      <vt:lpstr>TOR Relative to Total Species Surveyed</vt:lpstr>
      <vt:lpstr>TOR Score Distribution</vt:lpstr>
      <vt:lpstr>LST8 Results</vt:lpstr>
      <vt:lpstr>Combined LST8 Tree</vt:lpstr>
      <vt:lpstr>Combined LST8 Tree</vt:lpstr>
      <vt:lpstr>LST8 Relative to Total Species Surveyed</vt:lpstr>
      <vt:lpstr>LST8 Score Distribution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on TORC1 and TORC2 Phylogenetics</dc:title>
  <dc:creator>Kyle Johnson, Dellaram</dc:creator>
  <cp:keywords/>
  <cp:lastModifiedBy>Kyle Johnson</cp:lastModifiedBy>
  <cp:revision>6</cp:revision>
  <dcterms:created xsi:type="dcterms:W3CDTF">2025-01-22T20:59:33Z</dcterms:created>
  <dcterms:modified xsi:type="dcterms:W3CDTF">2025-01-23T18:27:21Z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2025-01-22</vt:lpwstr>
  </property>
  <property fmtid="{D5CDD505-2E9C-101B-9397-08002B2CF9AE}" pid="3" name="output">
    <vt:lpwstr>powerpoint_presentation</vt:lpwstr>
  </property>
</Properties>
</file>